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69" r:id="rId2"/>
    <p:sldId id="257" r:id="rId3"/>
    <p:sldId id="258" r:id="rId4"/>
    <p:sldId id="259" r:id="rId5"/>
    <p:sldId id="268" r:id="rId6"/>
    <p:sldId id="260" r:id="rId7"/>
    <p:sldId id="261" r:id="rId8"/>
    <p:sldId id="262" r:id="rId9"/>
    <p:sldId id="263" r:id="rId10"/>
    <p:sldId id="264" r:id="rId11"/>
    <p:sldId id="265"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00"/>
    <p:restoredTop sz="94695"/>
  </p:normalViewPr>
  <p:slideViewPr>
    <p:cSldViewPr snapToGrid="0" snapToObjects="1">
      <p:cViewPr varScale="1">
        <p:scale>
          <a:sx n="81" d="100"/>
          <a:sy n="81" d="100"/>
        </p:scale>
        <p:origin x="3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8T05:12:34.622"/>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75270e509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75270e509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5270e509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5270e509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75270e509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75270e509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dirty="0"/>
              <a:t>Download data from the internet ( Trucks and Geolocation csv files)</a:t>
            </a:r>
            <a:endParaRPr dirty="0"/>
          </a:p>
          <a:p>
            <a:pPr marL="457200" lvl="0" indent="-298450" algn="l" rtl="0">
              <a:spcBef>
                <a:spcPts val="0"/>
              </a:spcBef>
              <a:spcAft>
                <a:spcPts val="0"/>
              </a:spcAft>
              <a:buSzPts val="1100"/>
              <a:buAutoNum type="arabicPeriod"/>
            </a:pPr>
            <a:r>
              <a:rPr lang="en-US" dirty="0"/>
              <a:t>Save files on our own local system.</a:t>
            </a:r>
            <a:endParaRPr dirty="0"/>
          </a:p>
          <a:p>
            <a:pPr marL="457200" lvl="0" indent="-298450" algn="l" rtl="0">
              <a:spcBef>
                <a:spcPts val="0"/>
              </a:spcBef>
              <a:spcAft>
                <a:spcPts val="0"/>
              </a:spcAft>
              <a:buSzPts val="1100"/>
              <a:buAutoNum type="arabicPeriod"/>
            </a:pPr>
            <a:r>
              <a:rPr lang="en-US" dirty="0"/>
              <a:t>Move files to the VMware local system.</a:t>
            </a:r>
            <a:endParaRPr dirty="0"/>
          </a:p>
          <a:p>
            <a:pPr marL="457200" lvl="0" indent="-298450" algn="l" rtl="0">
              <a:spcBef>
                <a:spcPts val="0"/>
              </a:spcBef>
              <a:spcAft>
                <a:spcPts val="0"/>
              </a:spcAft>
              <a:buSzPts val="1100"/>
              <a:buAutoNum type="arabicPeriod"/>
            </a:pPr>
            <a:r>
              <a:rPr lang="en-US" dirty="0"/>
              <a:t>Move files from local system to HDFS.</a:t>
            </a:r>
            <a:endParaRPr dirty="0"/>
          </a:p>
          <a:p>
            <a:pPr marL="457200" lvl="0" indent="-298450" algn="l" rtl="0">
              <a:spcBef>
                <a:spcPts val="0"/>
              </a:spcBef>
              <a:spcAft>
                <a:spcPts val="0"/>
              </a:spcAft>
              <a:buSzPts val="1100"/>
              <a:buAutoNum type="arabicPeriod"/>
            </a:pPr>
            <a:r>
              <a:rPr lang="en-US" dirty="0"/>
              <a:t>Import geolocation and trucks tables in IMPALA using LOCAL DATA INPATH command.</a:t>
            </a:r>
            <a:endParaRPr dirty="0"/>
          </a:p>
          <a:p>
            <a:pPr marL="457200" lvl="0" indent="-298450" algn="l" rtl="0">
              <a:spcBef>
                <a:spcPts val="0"/>
              </a:spcBef>
              <a:spcAft>
                <a:spcPts val="0"/>
              </a:spcAft>
              <a:buSzPts val="1100"/>
              <a:buAutoNum type="arabicPeriod"/>
            </a:pPr>
            <a:r>
              <a:rPr lang="en-US" dirty="0"/>
              <a:t>We created more tables in IMPALA such as </a:t>
            </a:r>
            <a:r>
              <a:rPr lang="en-US" dirty="0" err="1"/>
              <a:t>driver_mileage</a:t>
            </a:r>
            <a:r>
              <a:rPr lang="en-US" dirty="0"/>
              <a:t> and </a:t>
            </a:r>
            <a:r>
              <a:rPr lang="en-US" dirty="0" err="1"/>
              <a:t>riskfactor</a:t>
            </a:r>
            <a:r>
              <a:rPr lang="en-US" dirty="0"/>
              <a:t> etc.</a:t>
            </a:r>
            <a:endParaRPr dirty="0"/>
          </a:p>
          <a:p>
            <a:pPr marL="457200" lvl="0" indent="-298450" algn="l" rtl="0">
              <a:spcBef>
                <a:spcPts val="0"/>
              </a:spcBef>
              <a:spcAft>
                <a:spcPts val="0"/>
              </a:spcAft>
              <a:buSzPts val="1100"/>
              <a:buAutoNum type="arabicPeriod"/>
            </a:pPr>
            <a:r>
              <a:rPr lang="en-US" dirty="0"/>
              <a:t>We connect Impala with Tableau using ODBC driver to create interactive visualizations.</a:t>
            </a:r>
            <a:endParaRPr dirty="0"/>
          </a:p>
          <a:p>
            <a:pPr marL="457200" lvl="0" indent="-298450" algn="l" rtl="0">
              <a:spcBef>
                <a:spcPts val="0"/>
              </a:spcBef>
              <a:spcAft>
                <a:spcPts val="0"/>
              </a:spcAft>
              <a:buSzPts val="1100"/>
              <a:buAutoNum type="arabicPeriod"/>
            </a:pPr>
            <a:r>
              <a:rPr lang="en-US" dirty="0"/>
              <a:t>Integration of R with Tableau.</a:t>
            </a:r>
            <a:endParaRPr dirty="0"/>
          </a:p>
          <a:p>
            <a:pPr marL="457200" lvl="0" indent="-298450" algn="l" rtl="0">
              <a:spcBef>
                <a:spcPts val="0"/>
              </a:spcBef>
              <a:spcAft>
                <a:spcPts val="0"/>
              </a:spcAft>
              <a:buSzPts val="1100"/>
              <a:buAutoNum type="arabicPeriod"/>
            </a:pPr>
            <a:r>
              <a:rPr lang="en-US" dirty="0"/>
              <a:t>Running a Linear Regression on Tableau using </a:t>
            </a:r>
            <a:r>
              <a:rPr lang="en-US" dirty="0" err="1"/>
              <a:t>Rserve</a:t>
            </a:r>
            <a:r>
              <a:rPr lang="en-US" dirty="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75270e509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75270e509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75270e509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75270e509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53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9c43d922b38d73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9c43d922b38d73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9c43d922b38d73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9c43d922b38d73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9c43d922b38d738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9c43d922b38d73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75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9c43d922b38d738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9c43d922b38d73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000" b="1">
                <a:solidFill>
                  <a:schemeClr val="dk1"/>
                </a:solidFill>
                <a:latin typeface="Calibri"/>
                <a:ea typeface="Calibri"/>
                <a:cs typeface="Calibri"/>
                <a:sym typeface="Calibri"/>
              </a:rPr>
              <a:t>Recommendation:</a:t>
            </a:r>
            <a:endParaRPr sz="10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For instance, lane departure takes up a large proportion in Ukiah. The organization may want to take a further look at what causes this.</a:t>
            </a:r>
            <a:endParaRPr sz="1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7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4e72c2e9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4e72c2e9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3" name="Google Shape;83;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Financial graphs on a dark display">
            <a:extLst>
              <a:ext uri="{FF2B5EF4-FFF2-40B4-BE49-F238E27FC236}">
                <a16:creationId xmlns:a16="http://schemas.microsoft.com/office/drawing/2014/main" id="{EDE74A27-AEA5-462B-9241-318103810A25}"/>
              </a:ext>
            </a:extLst>
          </p:cNvPr>
          <p:cNvPicPr>
            <a:picLocks noChangeAspect="1"/>
          </p:cNvPicPr>
          <p:nvPr/>
        </p:nvPicPr>
        <p:blipFill rotWithShape="1">
          <a:blip r:embed="rId2">
            <a:alphaModFix amt="40000"/>
          </a:blip>
          <a:srcRect t="10000"/>
          <a:stretch/>
        </p:blipFill>
        <p:spPr>
          <a:xfrm>
            <a:off x="20" y="10"/>
            <a:ext cx="12191979" cy="6857990"/>
          </a:xfrm>
          <a:prstGeom prst="rect">
            <a:avLst/>
          </a:prstGeom>
        </p:spPr>
      </p:pic>
      <p:sp>
        <p:nvSpPr>
          <p:cNvPr id="2" name="Title 1">
            <a:extLst>
              <a:ext uri="{FF2B5EF4-FFF2-40B4-BE49-F238E27FC236}">
                <a16:creationId xmlns:a16="http://schemas.microsoft.com/office/drawing/2014/main" id="{7A6CE106-1535-4B4C-94B0-B126562BA59E}"/>
              </a:ext>
            </a:extLst>
          </p:cNvPr>
          <p:cNvSpPr>
            <a:spLocks noGrp="1"/>
          </p:cNvSpPr>
          <p:nvPr>
            <p:ph type="title"/>
          </p:nvPr>
        </p:nvSpPr>
        <p:spPr>
          <a:xfrm>
            <a:off x="841249" y="941832"/>
            <a:ext cx="10506456" cy="2057400"/>
          </a:xfrm>
        </p:spPr>
        <p:txBody>
          <a:bodyPr vert="horz" lIns="91440" tIns="45720" rIns="91440" bIns="45720" rtlCol="0" anchor="b">
            <a:normAutofit/>
          </a:bodyPr>
          <a:lstStyle/>
          <a:p>
            <a:pPr>
              <a:spcBef>
                <a:spcPct val="0"/>
              </a:spcBef>
            </a:pPr>
            <a:r>
              <a:rPr lang="en-US" sz="4600" kern="1200">
                <a:ln w="22225">
                  <a:solidFill>
                    <a:schemeClr val="tx1"/>
                  </a:solidFill>
                  <a:miter lim="800000"/>
                </a:ln>
                <a:solidFill>
                  <a:schemeClr val="tx1"/>
                </a:solidFill>
                <a:latin typeface="+mj-lt"/>
                <a:ea typeface="+mj-ea"/>
                <a:cs typeface="+mj-cs"/>
              </a:rPr>
              <a:t>BIG DATA PROJECT</a:t>
            </a:r>
            <a:br>
              <a:rPr lang="en-US" sz="4600" kern="1200">
                <a:ln w="22225">
                  <a:solidFill>
                    <a:schemeClr val="tx1"/>
                  </a:solidFill>
                  <a:miter lim="800000"/>
                </a:ln>
                <a:solidFill>
                  <a:schemeClr val="tx1"/>
                </a:solidFill>
                <a:latin typeface="+mj-lt"/>
                <a:ea typeface="+mj-ea"/>
                <a:cs typeface="+mj-cs"/>
              </a:rPr>
            </a:br>
            <a:br>
              <a:rPr lang="en-US" sz="4600" kern="1200">
                <a:ln w="22225">
                  <a:solidFill>
                    <a:schemeClr val="tx1"/>
                  </a:solidFill>
                  <a:miter lim="800000"/>
                </a:ln>
                <a:solidFill>
                  <a:schemeClr val="tx1"/>
                </a:solidFill>
                <a:latin typeface="+mj-lt"/>
                <a:ea typeface="+mj-ea"/>
                <a:cs typeface="+mj-cs"/>
              </a:rPr>
            </a:br>
            <a:r>
              <a:rPr lang="en-US" sz="4600" kern="1200">
                <a:ln w="22225">
                  <a:solidFill>
                    <a:schemeClr val="tx1"/>
                  </a:solidFill>
                  <a:miter lim="800000"/>
                </a:ln>
                <a:solidFill>
                  <a:schemeClr val="tx1"/>
                </a:solidFill>
                <a:latin typeface="+mj-lt"/>
                <a:ea typeface="+mj-ea"/>
                <a:cs typeface="+mj-cs"/>
              </a:rPr>
              <a:t>RISK FACTOR ANALYSIS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4F2EF22-E59C-4602-94E0-CBF6AEE93B13}"/>
              </a:ext>
            </a:extLst>
          </p:cNvPr>
          <p:cNvSpPr/>
          <p:nvPr/>
        </p:nvSpPr>
        <p:spPr>
          <a:xfrm>
            <a:off x="841248" y="3502152"/>
            <a:ext cx="10506456" cy="881589"/>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kern="1200">
                <a:solidFill>
                  <a:schemeClr val="tx1"/>
                </a:solidFill>
              </a:rPr>
              <a:t>GROUP 2:</a:t>
            </a:r>
          </a:p>
          <a:p>
            <a:pPr indent="-228600">
              <a:lnSpc>
                <a:spcPct val="90000"/>
              </a:lnSpc>
              <a:spcAft>
                <a:spcPts val="600"/>
              </a:spcAft>
              <a:buFont typeface="Arial" panose="020B0604020202020204" pitchFamily="34" charset="0"/>
              <a:buChar char="•"/>
            </a:pPr>
            <a:r>
              <a:rPr lang="en-US" sz="2000" kern="1200">
                <a:solidFill>
                  <a:schemeClr val="tx1"/>
                </a:solidFill>
              </a:rPr>
              <a:t>Ranjitha Shivaprasad Ballakuraya, I-Ching Wang, Muhammad Daniyal</a:t>
            </a:r>
          </a:p>
        </p:txBody>
      </p:sp>
    </p:spTree>
    <p:extLst>
      <p:ext uri="{BB962C8B-B14F-4D97-AF65-F5344CB8AC3E}">
        <p14:creationId xmlns:p14="http://schemas.microsoft.com/office/powerpoint/2010/main" val="4089966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415600" y="288567"/>
            <a:ext cx="11360700" cy="763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900" b="1"/>
              <a:t>New Table for Regression</a:t>
            </a:r>
            <a:endParaRPr sz="3900" b="1"/>
          </a:p>
        </p:txBody>
      </p:sp>
      <p:sp>
        <p:nvSpPr>
          <p:cNvPr id="164" name="Google Shape;164;p22"/>
          <p:cNvSpPr txBox="1">
            <a:spLocks noGrp="1"/>
          </p:cNvSpPr>
          <p:nvPr>
            <p:ph type="body" idx="1"/>
          </p:nvPr>
        </p:nvSpPr>
        <p:spPr>
          <a:xfrm>
            <a:off x="1025200" y="1384225"/>
            <a:ext cx="4853700" cy="47223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None/>
            </a:pPr>
            <a:r>
              <a:rPr lang="en-US" sz="1300" b="1">
                <a:latin typeface="Arial"/>
                <a:ea typeface="Arial"/>
                <a:cs typeface="Arial"/>
                <a:sym typeface="Arial"/>
              </a:rPr>
              <a:t>CREATE</a:t>
            </a:r>
            <a:r>
              <a:rPr lang="en-US" sz="1300">
                <a:latin typeface="Arial"/>
                <a:ea typeface="Arial"/>
                <a:cs typeface="Arial"/>
                <a:sym typeface="Arial"/>
              </a:rPr>
              <a:t> table predict_riskfactor </a:t>
            </a:r>
            <a:endParaRPr sz="1300">
              <a:latin typeface="Arial"/>
              <a:ea typeface="Arial"/>
              <a:cs typeface="Arial"/>
              <a:sym typeface="Arial"/>
            </a:endParaRPr>
          </a:p>
          <a:p>
            <a:pPr marL="0" lvl="0" indent="0" algn="l" rtl="0">
              <a:lnSpc>
                <a:spcPct val="70000"/>
              </a:lnSpc>
              <a:spcBef>
                <a:spcPts val="1000"/>
              </a:spcBef>
              <a:spcAft>
                <a:spcPts val="0"/>
              </a:spcAft>
              <a:buClr>
                <a:schemeClr val="dk1"/>
              </a:buClr>
              <a:buSzPts val="1100"/>
              <a:buFont typeface="Arial"/>
              <a:buNone/>
            </a:pPr>
            <a:r>
              <a:rPr lang="en-US" sz="1300" b="1">
                <a:latin typeface="Arial"/>
                <a:ea typeface="Arial"/>
                <a:cs typeface="Arial"/>
                <a:sym typeface="Arial"/>
              </a:rPr>
              <a:t>AS</a:t>
            </a:r>
            <a:r>
              <a:rPr lang="en-US" sz="1300">
                <a:latin typeface="Arial"/>
                <a:ea typeface="Arial"/>
                <a:cs typeface="Arial"/>
                <a:sym typeface="Arial"/>
              </a:rPr>
              <a:t> (</a:t>
            </a:r>
            <a:endParaRPr sz="1300">
              <a:latin typeface="Arial"/>
              <a:ea typeface="Arial"/>
              <a:cs typeface="Arial"/>
              <a:sym typeface="Arial"/>
            </a:endParaRPr>
          </a:p>
          <a:p>
            <a:pPr marL="0" lvl="0" indent="457200" algn="l" rtl="0">
              <a:lnSpc>
                <a:spcPct val="70000"/>
              </a:lnSpc>
              <a:spcBef>
                <a:spcPts val="1000"/>
              </a:spcBef>
              <a:spcAft>
                <a:spcPts val="0"/>
              </a:spcAft>
              <a:buNone/>
            </a:pPr>
            <a:r>
              <a:rPr lang="en-US" sz="1300" b="1">
                <a:latin typeface="Arial"/>
                <a:ea typeface="Arial"/>
                <a:cs typeface="Arial"/>
                <a:sym typeface="Arial"/>
              </a:rPr>
              <a:t>SELECT</a:t>
            </a:r>
            <a:r>
              <a:rPr lang="en-US" sz="1300">
                <a:latin typeface="Arial"/>
                <a:ea typeface="Arial"/>
                <a:cs typeface="Arial"/>
                <a:sym typeface="Arial"/>
              </a:rPr>
              <a:t> gs.driverid, </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tm.truckid,</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rs.riskfactor,</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rs.events,</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rs.totmiles,</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max(gs.velocity) </a:t>
            </a:r>
            <a:r>
              <a:rPr lang="en-US" sz="1300" b="1">
                <a:latin typeface="Arial"/>
                <a:ea typeface="Arial"/>
                <a:cs typeface="Arial"/>
                <a:sym typeface="Arial"/>
              </a:rPr>
              <a:t>as</a:t>
            </a:r>
            <a:r>
              <a:rPr lang="en-US" sz="1300">
                <a:latin typeface="Arial"/>
                <a:ea typeface="Arial"/>
                <a:cs typeface="Arial"/>
                <a:sym typeface="Arial"/>
              </a:rPr>
              <a:t> max_speed,</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a:latin typeface="Arial"/>
                <a:ea typeface="Arial"/>
                <a:cs typeface="Arial"/>
                <a:sym typeface="Arial"/>
              </a:rPr>
              <a:t>   avg(tm.mpg) </a:t>
            </a:r>
            <a:r>
              <a:rPr lang="en-US" sz="1300" b="1">
                <a:latin typeface="Arial"/>
                <a:ea typeface="Arial"/>
                <a:cs typeface="Arial"/>
                <a:sym typeface="Arial"/>
              </a:rPr>
              <a:t>as</a:t>
            </a:r>
            <a:r>
              <a:rPr lang="en-US" sz="1300">
                <a:latin typeface="Arial"/>
                <a:ea typeface="Arial"/>
                <a:cs typeface="Arial"/>
                <a:sym typeface="Arial"/>
              </a:rPr>
              <a:t> avg_mileage </a:t>
            </a:r>
            <a:endParaRPr sz="1300">
              <a:latin typeface="Arial"/>
              <a:ea typeface="Arial"/>
              <a:cs typeface="Arial"/>
              <a:sym typeface="Arial"/>
            </a:endParaRPr>
          </a:p>
          <a:p>
            <a:pPr marL="914400" lvl="0" indent="0" algn="l" rtl="0">
              <a:lnSpc>
                <a:spcPct val="70000"/>
              </a:lnSpc>
              <a:spcBef>
                <a:spcPts val="1000"/>
              </a:spcBef>
              <a:spcAft>
                <a:spcPts val="0"/>
              </a:spcAft>
              <a:buNone/>
            </a:pPr>
            <a:r>
              <a:rPr lang="en-US" sz="1300" b="1">
                <a:latin typeface="Arial"/>
                <a:ea typeface="Arial"/>
                <a:cs typeface="Arial"/>
                <a:sym typeface="Arial"/>
              </a:rPr>
              <a:t>   FROM </a:t>
            </a:r>
            <a:r>
              <a:rPr lang="en-US" sz="1300">
                <a:latin typeface="Arial"/>
                <a:ea typeface="Arial"/>
                <a:cs typeface="Arial"/>
                <a:sym typeface="Arial"/>
              </a:rPr>
              <a:t>truck_mileage tm </a:t>
            </a:r>
            <a:endParaRPr sz="1300">
              <a:latin typeface="Arial"/>
              <a:ea typeface="Arial"/>
              <a:cs typeface="Arial"/>
              <a:sym typeface="Arial"/>
            </a:endParaRPr>
          </a:p>
          <a:p>
            <a:pPr marL="0" lvl="0" indent="0" algn="l" rtl="0">
              <a:lnSpc>
                <a:spcPct val="70000"/>
              </a:lnSpc>
              <a:spcBef>
                <a:spcPts val="1000"/>
              </a:spcBef>
              <a:spcAft>
                <a:spcPts val="0"/>
              </a:spcAft>
              <a:buNone/>
            </a:pPr>
            <a:r>
              <a:rPr lang="en-US" sz="1300" b="1">
                <a:latin typeface="Arial"/>
                <a:ea typeface="Arial"/>
                <a:cs typeface="Arial"/>
                <a:sym typeface="Arial"/>
              </a:rPr>
              <a:t>JOIN</a:t>
            </a:r>
            <a:r>
              <a:rPr lang="en-US" sz="1300">
                <a:latin typeface="Arial"/>
                <a:ea typeface="Arial"/>
                <a:cs typeface="Arial"/>
                <a:sym typeface="Arial"/>
              </a:rPr>
              <a:t> geolocation_stage gs </a:t>
            </a:r>
            <a:endParaRPr sz="1300">
              <a:latin typeface="Arial"/>
              <a:ea typeface="Arial"/>
              <a:cs typeface="Arial"/>
              <a:sym typeface="Arial"/>
            </a:endParaRPr>
          </a:p>
          <a:p>
            <a:pPr marL="0" lvl="0" indent="0" algn="l" rtl="0">
              <a:lnSpc>
                <a:spcPct val="70000"/>
              </a:lnSpc>
              <a:spcBef>
                <a:spcPts val="1000"/>
              </a:spcBef>
              <a:spcAft>
                <a:spcPts val="0"/>
              </a:spcAft>
              <a:buClr>
                <a:schemeClr val="dk1"/>
              </a:buClr>
              <a:buSzPts val="1100"/>
              <a:buFont typeface="Arial"/>
              <a:buNone/>
            </a:pPr>
            <a:r>
              <a:rPr lang="en-US" sz="1300" b="1">
                <a:latin typeface="Arial"/>
                <a:ea typeface="Arial"/>
                <a:cs typeface="Arial"/>
                <a:sym typeface="Arial"/>
              </a:rPr>
              <a:t>JOIN</a:t>
            </a:r>
            <a:r>
              <a:rPr lang="en-US" sz="1300">
                <a:latin typeface="Arial"/>
                <a:ea typeface="Arial"/>
                <a:cs typeface="Arial"/>
                <a:sym typeface="Arial"/>
              </a:rPr>
              <a:t> riskfactor rs</a:t>
            </a:r>
            <a:endParaRPr sz="1300">
              <a:latin typeface="Arial"/>
              <a:ea typeface="Arial"/>
              <a:cs typeface="Arial"/>
              <a:sym typeface="Arial"/>
            </a:endParaRPr>
          </a:p>
          <a:p>
            <a:pPr marL="0" lvl="0" indent="0" algn="l" rtl="0">
              <a:lnSpc>
                <a:spcPct val="70000"/>
              </a:lnSpc>
              <a:spcBef>
                <a:spcPts val="1000"/>
              </a:spcBef>
              <a:spcAft>
                <a:spcPts val="0"/>
              </a:spcAft>
              <a:buClr>
                <a:schemeClr val="dk1"/>
              </a:buClr>
              <a:buSzPts val="1100"/>
              <a:buFont typeface="Arial"/>
              <a:buNone/>
            </a:pPr>
            <a:r>
              <a:rPr lang="en-US" sz="1300" b="1">
                <a:latin typeface="Arial"/>
                <a:ea typeface="Arial"/>
                <a:cs typeface="Arial"/>
                <a:sym typeface="Arial"/>
              </a:rPr>
              <a:t>ON</a:t>
            </a:r>
            <a:r>
              <a:rPr lang="en-US" sz="1300">
                <a:latin typeface="Arial"/>
                <a:ea typeface="Arial"/>
                <a:cs typeface="Arial"/>
                <a:sym typeface="Arial"/>
              </a:rPr>
              <a:t> gs.truckid = tm.truckid and rs.driverid= gs.driverid</a:t>
            </a:r>
            <a:endParaRPr sz="1300">
              <a:latin typeface="Arial"/>
              <a:ea typeface="Arial"/>
              <a:cs typeface="Arial"/>
              <a:sym typeface="Arial"/>
            </a:endParaRPr>
          </a:p>
          <a:p>
            <a:pPr marL="0" lvl="0" indent="0" algn="l" rtl="0">
              <a:lnSpc>
                <a:spcPct val="70000"/>
              </a:lnSpc>
              <a:spcBef>
                <a:spcPts val="1000"/>
              </a:spcBef>
              <a:spcAft>
                <a:spcPts val="0"/>
              </a:spcAft>
              <a:buNone/>
            </a:pPr>
            <a:r>
              <a:rPr lang="en-US" sz="1300" b="1">
                <a:latin typeface="Arial"/>
                <a:ea typeface="Arial"/>
                <a:cs typeface="Arial"/>
                <a:sym typeface="Arial"/>
              </a:rPr>
              <a:t>GROUP BY</a:t>
            </a:r>
            <a:r>
              <a:rPr lang="en-US" sz="1300">
                <a:latin typeface="Arial"/>
                <a:ea typeface="Arial"/>
                <a:cs typeface="Arial"/>
                <a:sym typeface="Arial"/>
              </a:rPr>
              <a:t> tm.truckid, </a:t>
            </a:r>
            <a:endParaRPr sz="1300">
              <a:latin typeface="Arial"/>
              <a:ea typeface="Arial"/>
              <a:cs typeface="Arial"/>
              <a:sym typeface="Arial"/>
            </a:endParaRPr>
          </a:p>
          <a:p>
            <a:pPr marL="457200" lvl="0" indent="0" algn="l" rtl="0">
              <a:lnSpc>
                <a:spcPct val="70000"/>
              </a:lnSpc>
              <a:spcBef>
                <a:spcPts val="1000"/>
              </a:spcBef>
              <a:spcAft>
                <a:spcPts val="0"/>
              </a:spcAft>
              <a:buNone/>
            </a:pPr>
            <a:r>
              <a:rPr lang="en-US" sz="1300">
                <a:latin typeface="Arial"/>
                <a:ea typeface="Arial"/>
                <a:cs typeface="Arial"/>
                <a:sym typeface="Arial"/>
              </a:rPr>
              <a:t>         gs.driverid, </a:t>
            </a:r>
            <a:endParaRPr sz="1300">
              <a:latin typeface="Arial"/>
              <a:ea typeface="Arial"/>
              <a:cs typeface="Arial"/>
              <a:sym typeface="Arial"/>
            </a:endParaRPr>
          </a:p>
          <a:p>
            <a:pPr marL="457200" lvl="0" indent="0" algn="l" rtl="0">
              <a:lnSpc>
                <a:spcPct val="70000"/>
              </a:lnSpc>
              <a:spcBef>
                <a:spcPts val="1000"/>
              </a:spcBef>
              <a:spcAft>
                <a:spcPts val="0"/>
              </a:spcAft>
              <a:buNone/>
            </a:pPr>
            <a:r>
              <a:rPr lang="en-US" sz="1300">
                <a:latin typeface="Arial"/>
                <a:ea typeface="Arial"/>
                <a:cs typeface="Arial"/>
                <a:sym typeface="Arial"/>
              </a:rPr>
              <a:t>         rs.riskfactor,</a:t>
            </a:r>
            <a:endParaRPr sz="1300">
              <a:latin typeface="Arial"/>
              <a:ea typeface="Arial"/>
              <a:cs typeface="Arial"/>
              <a:sym typeface="Arial"/>
            </a:endParaRPr>
          </a:p>
          <a:p>
            <a:pPr marL="0" lvl="0" indent="0" algn="l" rtl="0">
              <a:lnSpc>
                <a:spcPct val="70000"/>
              </a:lnSpc>
              <a:spcBef>
                <a:spcPts val="1000"/>
              </a:spcBef>
              <a:spcAft>
                <a:spcPts val="0"/>
              </a:spcAft>
              <a:buNone/>
            </a:pPr>
            <a:r>
              <a:rPr lang="en-US" sz="1300">
                <a:latin typeface="Arial"/>
                <a:ea typeface="Arial"/>
                <a:cs typeface="Arial"/>
                <a:sym typeface="Arial"/>
              </a:rPr>
              <a:t>                   rs.events,</a:t>
            </a:r>
            <a:endParaRPr sz="1300">
              <a:latin typeface="Arial"/>
              <a:ea typeface="Arial"/>
              <a:cs typeface="Arial"/>
              <a:sym typeface="Arial"/>
            </a:endParaRPr>
          </a:p>
          <a:p>
            <a:pPr marL="457200" lvl="0" indent="0" algn="l" rtl="0">
              <a:lnSpc>
                <a:spcPct val="70000"/>
              </a:lnSpc>
              <a:spcBef>
                <a:spcPts val="1000"/>
              </a:spcBef>
              <a:spcAft>
                <a:spcPts val="0"/>
              </a:spcAft>
              <a:buClr>
                <a:schemeClr val="dk1"/>
              </a:buClr>
              <a:buSzPts val="1100"/>
              <a:buFont typeface="Arial"/>
              <a:buNone/>
            </a:pPr>
            <a:r>
              <a:rPr lang="en-US" sz="1300">
                <a:latin typeface="Arial"/>
                <a:ea typeface="Arial"/>
                <a:cs typeface="Arial"/>
                <a:sym typeface="Arial"/>
              </a:rPr>
              <a:t>         rs.totmiles);</a:t>
            </a:r>
            <a:endParaRPr sz="1300">
              <a:latin typeface="Arial"/>
              <a:ea typeface="Arial"/>
              <a:cs typeface="Arial"/>
              <a:sym typeface="Arial"/>
            </a:endParaRPr>
          </a:p>
          <a:p>
            <a:pPr marL="0" lvl="0" indent="0" algn="l" rtl="0">
              <a:lnSpc>
                <a:spcPct val="70000"/>
              </a:lnSpc>
              <a:spcBef>
                <a:spcPts val="1000"/>
              </a:spcBef>
              <a:spcAft>
                <a:spcPts val="0"/>
              </a:spcAft>
              <a:buNone/>
            </a:pPr>
            <a:endParaRPr/>
          </a:p>
        </p:txBody>
      </p:sp>
      <p:pic>
        <p:nvPicPr>
          <p:cNvPr id="165" name="Google Shape;165;p22"/>
          <p:cNvPicPr preferRelativeResize="0"/>
          <p:nvPr/>
        </p:nvPicPr>
        <p:blipFill>
          <a:blip r:embed="rId3">
            <a:alphaModFix/>
          </a:blip>
          <a:stretch>
            <a:fillRect/>
          </a:stretch>
        </p:blipFill>
        <p:spPr>
          <a:xfrm>
            <a:off x="5274175" y="1747475"/>
            <a:ext cx="6646525" cy="3340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p:nvPr/>
        </p:nvSpPr>
        <p:spPr>
          <a:xfrm>
            <a:off x="6256075" y="1253200"/>
            <a:ext cx="1736700" cy="930300"/>
          </a:xfrm>
          <a:prstGeom prst="rect">
            <a:avLst/>
          </a:prstGeom>
          <a:solidFill>
            <a:schemeClr val="lt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txBox="1">
            <a:spLocks noGrp="1"/>
          </p:cNvSpPr>
          <p:nvPr>
            <p:ph type="title"/>
          </p:nvPr>
        </p:nvSpPr>
        <p:spPr>
          <a:xfrm>
            <a:off x="415600" y="842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300"/>
              <a:buFont typeface="Arial"/>
              <a:buNone/>
            </a:pPr>
            <a:r>
              <a:rPr lang="en-US" sz="3900" b="1"/>
              <a:t>Predict the Scaled Risk Factor For Drivers</a:t>
            </a:r>
            <a:endParaRPr sz="3900" b="1"/>
          </a:p>
        </p:txBody>
      </p:sp>
      <p:pic>
        <p:nvPicPr>
          <p:cNvPr id="172" name="Google Shape;172;p23"/>
          <p:cNvPicPr preferRelativeResize="0"/>
          <p:nvPr/>
        </p:nvPicPr>
        <p:blipFill>
          <a:blip r:embed="rId3">
            <a:alphaModFix/>
          </a:blip>
          <a:stretch>
            <a:fillRect/>
          </a:stretch>
        </p:blipFill>
        <p:spPr>
          <a:xfrm>
            <a:off x="6374800" y="2891400"/>
            <a:ext cx="5676801" cy="3351488"/>
          </a:xfrm>
          <a:prstGeom prst="rect">
            <a:avLst/>
          </a:prstGeom>
          <a:noFill/>
          <a:ln>
            <a:noFill/>
          </a:ln>
        </p:spPr>
      </p:pic>
      <p:grpSp>
        <p:nvGrpSpPr>
          <p:cNvPr id="173" name="Google Shape;173;p23"/>
          <p:cNvGrpSpPr/>
          <p:nvPr/>
        </p:nvGrpSpPr>
        <p:grpSpPr>
          <a:xfrm>
            <a:off x="6335325" y="1253675"/>
            <a:ext cx="6274475" cy="930413"/>
            <a:chOff x="6374800" y="1026725"/>
            <a:chExt cx="6274475" cy="930413"/>
          </a:xfrm>
        </p:grpSpPr>
        <p:sp>
          <p:nvSpPr>
            <p:cNvPr id="174" name="Google Shape;174;p23"/>
            <p:cNvSpPr/>
            <p:nvPr/>
          </p:nvSpPr>
          <p:spPr>
            <a:xfrm>
              <a:off x="6451000" y="1434550"/>
              <a:ext cx="156600" cy="1878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6451000" y="1663150"/>
              <a:ext cx="156600" cy="1878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txBox="1"/>
            <p:nvPr/>
          </p:nvSpPr>
          <p:spPr>
            <a:xfrm>
              <a:off x="6374800" y="1026725"/>
              <a:ext cx="60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Predicted &gt; Actual</a:t>
              </a:r>
              <a:endParaRPr>
                <a:latin typeface="Calibri"/>
                <a:ea typeface="Calibri"/>
                <a:cs typeface="Calibri"/>
                <a:sym typeface="Calibri"/>
              </a:endParaRPr>
            </a:p>
          </p:txBody>
        </p:sp>
        <p:sp>
          <p:nvSpPr>
            <p:cNvPr id="177" name="Google Shape;177;p23"/>
            <p:cNvSpPr txBox="1"/>
            <p:nvPr/>
          </p:nvSpPr>
          <p:spPr>
            <a:xfrm>
              <a:off x="6607600" y="1306838"/>
              <a:ext cx="60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Yes</a:t>
              </a:r>
              <a:endParaRPr>
                <a:latin typeface="Calibri"/>
                <a:ea typeface="Calibri"/>
                <a:cs typeface="Calibri"/>
                <a:sym typeface="Calibri"/>
              </a:endParaRPr>
            </a:p>
          </p:txBody>
        </p:sp>
        <p:sp>
          <p:nvSpPr>
            <p:cNvPr id="178" name="Google Shape;178;p23"/>
            <p:cNvSpPr txBox="1"/>
            <p:nvPr/>
          </p:nvSpPr>
          <p:spPr>
            <a:xfrm>
              <a:off x="6642075" y="1556938"/>
              <a:ext cx="60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No</a:t>
              </a:r>
              <a:endParaRPr>
                <a:latin typeface="Calibri"/>
                <a:ea typeface="Calibri"/>
                <a:cs typeface="Calibri"/>
                <a:sym typeface="Calibri"/>
              </a:endParaRPr>
            </a:p>
          </p:txBody>
        </p:sp>
      </p:grpSp>
      <p:pic>
        <p:nvPicPr>
          <p:cNvPr id="179" name="Google Shape;179;p23"/>
          <p:cNvPicPr preferRelativeResize="0"/>
          <p:nvPr/>
        </p:nvPicPr>
        <p:blipFill>
          <a:blip r:embed="rId4">
            <a:alphaModFix/>
          </a:blip>
          <a:stretch>
            <a:fillRect/>
          </a:stretch>
        </p:blipFill>
        <p:spPr>
          <a:xfrm>
            <a:off x="303150" y="1096900"/>
            <a:ext cx="5723224" cy="5606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body" idx="1"/>
          </p:nvPr>
        </p:nvSpPr>
        <p:spPr>
          <a:xfrm>
            <a:off x="378800" y="1910850"/>
            <a:ext cx="11360700" cy="30363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Risk Factor did not only depend on the driver but also on other external factors such as truck model.</a:t>
            </a:r>
            <a:br>
              <a:rPr lang="en-US" dirty="0"/>
            </a:br>
            <a:endParaRPr dirty="0"/>
          </a:p>
          <a:p>
            <a:pPr marL="457200" lvl="0" indent="-406400" algn="l" rtl="0">
              <a:spcBef>
                <a:spcPts val="0"/>
              </a:spcBef>
              <a:spcAft>
                <a:spcPts val="0"/>
              </a:spcAft>
              <a:buSzPts val="2800"/>
              <a:buChar char="•"/>
            </a:pPr>
            <a:r>
              <a:rPr lang="en-US" dirty="0"/>
              <a:t>The type of abnormal events depends on geographical locations.</a:t>
            </a:r>
            <a:br>
              <a:rPr lang="en-US" dirty="0"/>
            </a:br>
            <a:endParaRPr dirty="0"/>
          </a:p>
          <a:p>
            <a:pPr marL="457200" lvl="0" indent="-406400" algn="l" rtl="0">
              <a:spcBef>
                <a:spcPts val="0"/>
              </a:spcBef>
              <a:spcAft>
                <a:spcPts val="0"/>
              </a:spcAft>
              <a:buSzPts val="2800"/>
              <a:buChar char="•"/>
            </a:pPr>
            <a:r>
              <a:rPr lang="en-US" dirty="0"/>
              <a:t> Predicting the risk factor for drivers using regression results in R.</a:t>
            </a:r>
            <a:endParaRPr dirty="0"/>
          </a:p>
        </p:txBody>
      </p:sp>
      <p:sp>
        <p:nvSpPr>
          <p:cNvPr id="191" name="Google Shape;191;p25"/>
          <p:cNvSpPr txBox="1">
            <a:spLocks noGrp="1"/>
          </p:cNvSpPr>
          <p:nvPr>
            <p:ph type="title"/>
          </p:nvPr>
        </p:nvSpPr>
        <p:spPr>
          <a:xfrm>
            <a:off x="415600" y="5414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Conclusion</a:t>
            </a:r>
            <a:endParaRPr sz="39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15600" y="4705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Problem Statement</a:t>
            </a:r>
            <a:endParaRPr sz="3900" b="1"/>
          </a:p>
        </p:txBody>
      </p:sp>
      <p:sp>
        <p:nvSpPr>
          <p:cNvPr id="98" name="Google Shape;98;p15"/>
          <p:cNvSpPr txBox="1">
            <a:spLocks noGrp="1"/>
          </p:cNvSpPr>
          <p:nvPr>
            <p:ph type="body" idx="1"/>
          </p:nvPr>
        </p:nvSpPr>
        <p:spPr>
          <a:xfrm>
            <a:off x="415600" y="1835390"/>
            <a:ext cx="11360700" cy="4140300"/>
          </a:xfrm>
          <a:prstGeom prst="rect">
            <a:avLst/>
          </a:prstGeom>
        </p:spPr>
        <p:txBody>
          <a:bodyPr spcFirstLastPara="1" wrap="square" lIns="91425" tIns="45700" rIns="91425" bIns="45700" anchor="t" anchorCtr="0">
            <a:noAutofit/>
          </a:bodyPr>
          <a:lstStyle/>
          <a:p>
            <a:pPr marL="457200" lvl="0" indent="-361950" algn="l" rtl="0">
              <a:lnSpc>
                <a:spcPct val="115000"/>
              </a:lnSpc>
              <a:spcBef>
                <a:spcPts val="1000"/>
              </a:spcBef>
              <a:spcAft>
                <a:spcPts val="0"/>
              </a:spcAft>
              <a:buSzPts val="2100"/>
              <a:buChar char="•"/>
            </a:pPr>
            <a:r>
              <a:rPr lang="en-US" sz="2100" dirty="0"/>
              <a:t>To calculate and predict risk factors for the identification of drivers based on various factors such as events, total distances they travel, their average speeds and</a:t>
            </a:r>
            <a:r>
              <a:rPr lang="zh-TW" altLang="en-US" sz="2100" dirty="0"/>
              <a:t> </a:t>
            </a:r>
            <a:r>
              <a:rPr lang="en-US" sz="2100" dirty="0"/>
              <a:t>mileage.</a:t>
            </a:r>
            <a:endParaRPr sz="2100" dirty="0"/>
          </a:p>
          <a:p>
            <a:pPr marL="0" lvl="0" indent="0" algn="l" rtl="0">
              <a:lnSpc>
                <a:spcPct val="115000"/>
              </a:lnSpc>
              <a:spcBef>
                <a:spcPts val="1000"/>
              </a:spcBef>
              <a:spcAft>
                <a:spcPts val="0"/>
              </a:spcAft>
              <a:buNone/>
            </a:pPr>
            <a:endParaRPr sz="2100" dirty="0"/>
          </a:p>
          <a:p>
            <a:pPr marL="457200" lvl="0" indent="-361950" algn="l" rtl="0">
              <a:lnSpc>
                <a:spcPct val="115000"/>
              </a:lnSpc>
              <a:spcBef>
                <a:spcPts val="1000"/>
              </a:spcBef>
              <a:spcAft>
                <a:spcPts val="0"/>
              </a:spcAft>
              <a:buSzPts val="2100"/>
              <a:buChar char="•"/>
            </a:pPr>
            <a:r>
              <a:rPr lang="en-US" sz="2100" dirty="0"/>
              <a:t>Identify the risky drivers by analyzing the dataset based on various factors like geographic location, vehicles, average mileage, gas consumption, events and risk factors.</a:t>
            </a:r>
            <a:endParaRPr sz="2100" dirty="0"/>
          </a:p>
          <a:p>
            <a:pPr marL="457200" lvl="0" indent="0" algn="l" rtl="0">
              <a:lnSpc>
                <a:spcPct val="115000"/>
              </a:lnSpc>
              <a:spcBef>
                <a:spcPts val="1000"/>
              </a:spcBef>
              <a:spcAft>
                <a:spcPts val="0"/>
              </a:spcAft>
              <a:buNone/>
            </a:pPr>
            <a:endParaRPr sz="2100" dirty="0"/>
          </a:p>
          <a:p>
            <a:pPr marL="457200" lvl="0" indent="-361950" algn="l" rtl="0">
              <a:lnSpc>
                <a:spcPct val="115000"/>
              </a:lnSpc>
              <a:spcBef>
                <a:spcPts val="1000"/>
              </a:spcBef>
              <a:spcAft>
                <a:spcPts val="0"/>
              </a:spcAft>
              <a:buSzPts val="2100"/>
              <a:buChar char="•"/>
            </a:pPr>
            <a:r>
              <a:rPr lang="en-US" sz="2100" dirty="0"/>
              <a:t>To minimize the risks associated with each driver by analyzing their data so that we can help in the reductions of accidents being caused by large commercial trucks causing less injuries and deaths in California.</a:t>
            </a:r>
            <a:endParaRPr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body" idx="1"/>
          </p:nvPr>
        </p:nvSpPr>
        <p:spPr>
          <a:xfrm>
            <a:off x="226400" y="1910850"/>
            <a:ext cx="11360700" cy="303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46561BE9-80A6-9F4D-AC53-2D4A5803B9DF}"/>
                  </a:ext>
                </a:extLst>
              </p14:cNvPr>
              <p14:cNvContentPartPr/>
              <p14:nvPr/>
            </p14:nvContentPartPr>
            <p14:xfrm>
              <a:off x="3271500" y="-2864340"/>
              <a:ext cx="360" cy="360"/>
            </p14:xfrm>
          </p:contentPart>
        </mc:Choice>
        <mc:Fallback xmlns="">
          <p:pic>
            <p:nvPicPr>
              <p:cNvPr id="41" name="Ink 40">
                <a:extLst>
                  <a:ext uri="{FF2B5EF4-FFF2-40B4-BE49-F238E27FC236}">
                    <a16:creationId xmlns:a16="http://schemas.microsoft.com/office/drawing/2014/main" id="{46561BE9-80A6-9F4D-AC53-2D4A5803B9DF}"/>
                  </a:ext>
                </a:extLst>
              </p:cNvPr>
              <p:cNvPicPr/>
              <p:nvPr/>
            </p:nvPicPr>
            <p:blipFill>
              <a:blip r:embed="rId4"/>
              <a:stretch>
                <a:fillRect/>
              </a:stretch>
            </p:blipFill>
            <p:spPr>
              <a:xfrm>
                <a:off x="3262500" y="-2873340"/>
                <a:ext cx="18000" cy="18000"/>
              </a:xfrm>
              <a:prstGeom prst="rect">
                <a:avLst/>
              </a:prstGeom>
            </p:spPr>
          </p:pic>
        </mc:Fallback>
      </mc:AlternateContent>
      <p:pic>
        <p:nvPicPr>
          <p:cNvPr id="43" name="Picture 42">
            <a:extLst>
              <a:ext uri="{FF2B5EF4-FFF2-40B4-BE49-F238E27FC236}">
                <a16:creationId xmlns:a16="http://schemas.microsoft.com/office/drawing/2014/main" id="{E44EA292-545C-CC48-BC3F-F9C6CB80B443}"/>
              </a:ext>
            </a:extLst>
          </p:cNvPr>
          <p:cNvPicPr>
            <a:picLocks noChangeAspect="1"/>
          </p:cNvPicPr>
          <p:nvPr/>
        </p:nvPicPr>
        <p:blipFill>
          <a:blip r:embed="rId5"/>
          <a:stretch>
            <a:fillRect/>
          </a:stretch>
        </p:blipFill>
        <p:spPr>
          <a:xfrm>
            <a:off x="0" y="9810"/>
            <a:ext cx="12192000" cy="6838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body" idx="1"/>
          </p:nvPr>
        </p:nvSpPr>
        <p:spPr>
          <a:xfrm>
            <a:off x="779850" y="1772738"/>
            <a:ext cx="6148200" cy="10302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sz="2400"/>
              <a:t>Initially two files            </a:t>
            </a:r>
            <a:endParaRPr sz="2400"/>
          </a:p>
        </p:txBody>
      </p:sp>
      <p:sp>
        <p:nvSpPr>
          <p:cNvPr id="112" name="Google Shape;112;p17"/>
          <p:cNvSpPr txBox="1">
            <a:spLocks noGrp="1"/>
          </p:cNvSpPr>
          <p:nvPr>
            <p:ph type="title"/>
          </p:nvPr>
        </p:nvSpPr>
        <p:spPr>
          <a:xfrm>
            <a:off x="415650" y="705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dirty="0"/>
              <a:t>About the Dataset</a:t>
            </a:r>
            <a:endParaRPr sz="3900" b="1" dirty="0"/>
          </a:p>
        </p:txBody>
      </p:sp>
      <p:cxnSp>
        <p:nvCxnSpPr>
          <p:cNvPr id="113" name="Google Shape;113;p17"/>
          <p:cNvCxnSpPr/>
          <p:nvPr/>
        </p:nvCxnSpPr>
        <p:spPr>
          <a:xfrm rot="10800000" flipH="1">
            <a:off x="3766700" y="1728375"/>
            <a:ext cx="750000" cy="217200"/>
          </a:xfrm>
          <a:prstGeom prst="straightConnector1">
            <a:avLst/>
          </a:prstGeom>
          <a:noFill/>
          <a:ln w="9525" cap="flat" cmpd="sng">
            <a:solidFill>
              <a:schemeClr val="dk2"/>
            </a:solidFill>
            <a:prstDash val="solid"/>
            <a:round/>
            <a:headEnd type="none" w="med" len="med"/>
            <a:tailEnd type="triangle" w="med" len="med"/>
          </a:ln>
        </p:spPr>
      </p:cxnSp>
      <p:cxnSp>
        <p:nvCxnSpPr>
          <p:cNvPr id="114" name="Google Shape;114;p17"/>
          <p:cNvCxnSpPr/>
          <p:nvPr/>
        </p:nvCxnSpPr>
        <p:spPr>
          <a:xfrm>
            <a:off x="3737100" y="2103450"/>
            <a:ext cx="772200" cy="201900"/>
          </a:xfrm>
          <a:prstGeom prst="straightConnector1">
            <a:avLst/>
          </a:prstGeom>
          <a:noFill/>
          <a:ln w="9525" cap="flat" cmpd="sng">
            <a:solidFill>
              <a:schemeClr val="dk2"/>
            </a:solidFill>
            <a:prstDash val="solid"/>
            <a:round/>
            <a:headEnd type="none" w="med" len="med"/>
            <a:tailEnd type="triangle" w="med" len="med"/>
          </a:ln>
        </p:spPr>
      </p:cxnSp>
      <p:sp>
        <p:nvSpPr>
          <p:cNvPr id="115" name="Google Shape;115;p17"/>
          <p:cNvSpPr txBox="1"/>
          <p:nvPr/>
        </p:nvSpPr>
        <p:spPr>
          <a:xfrm>
            <a:off x="628925" y="3370275"/>
            <a:ext cx="9519900" cy="324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u="sng">
                <a:latin typeface="Calibri"/>
                <a:ea typeface="Calibri"/>
                <a:cs typeface="Calibri"/>
                <a:sym typeface="Calibri"/>
              </a:rPr>
              <a:t>Important Columns For Modelling:</a:t>
            </a:r>
            <a:endParaRPr sz="2200" u="sng">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Driver_Average_mileage</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Total Miles</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Number of Events</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Speed</a:t>
            </a:r>
            <a:endParaRPr sz="2200">
              <a:latin typeface="Calibri"/>
              <a:ea typeface="Calibri"/>
              <a:cs typeface="Calibri"/>
              <a:sym typeface="Calibri"/>
            </a:endParaRPr>
          </a:p>
          <a:p>
            <a:pPr marL="457200" lvl="0" indent="-368300" algn="l" rtl="0">
              <a:lnSpc>
                <a:spcPct val="115000"/>
              </a:lnSpc>
              <a:spcBef>
                <a:spcPts val="0"/>
              </a:spcBef>
              <a:spcAft>
                <a:spcPts val="0"/>
              </a:spcAft>
              <a:buSzPts val="2200"/>
              <a:buFont typeface="Calibri"/>
              <a:buChar char="●"/>
            </a:pPr>
            <a:r>
              <a:rPr lang="en-US" sz="2200">
                <a:latin typeface="Calibri"/>
                <a:ea typeface="Calibri"/>
                <a:cs typeface="Calibri"/>
                <a:sym typeface="Calibri"/>
              </a:rPr>
              <a:t>Risk Factor</a:t>
            </a:r>
            <a:endParaRPr sz="2200">
              <a:latin typeface="Calibri"/>
              <a:ea typeface="Calibri"/>
              <a:cs typeface="Calibri"/>
              <a:sym typeface="Calibri"/>
            </a:endParaRPr>
          </a:p>
          <a:p>
            <a:pPr marL="457200" lvl="0" indent="-368300" algn="l" rtl="0">
              <a:lnSpc>
                <a:spcPct val="115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Scaled Risk Factor using min max approach</a:t>
            </a:r>
            <a:endParaRPr sz="2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116" name="Google Shape;116;p17"/>
          <p:cNvSpPr/>
          <p:nvPr/>
        </p:nvSpPr>
        <p:spPr>
          <a:xfrm>
            <a:off x="4679075" y="2208625"/>
            <a:ext cx="1312500" cy="6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Geolocation</a:t>
            </a:r>
            <a:endParaRPr/>
          </a:p>
        </p:txBody>
      </p:sp>
      <p:grpSp>
        <p:nvGrpSpPr>
          <p:cNvPr id="117" name="Google Shape;117;p17"/>
          <p:cNvGrpSpPr/>
          <p:nvPr/>
        </p:nvGrpSpPr>
        <p:grpSpPr>
          <a:xfrm>
            <a:off x="4679075" y="1268250"/>
            <a:ext cx="6886877" cy="2509375"/>
            <a:chOff x="4602875" y="1801650"/>
            <a:chExt cx="6886877" cy="2509375"/>
          </a:xfrm>
        </p:grpSpPr>
        <p:sp>
          <p:nvSpPr>
            <p:cNvPr id="118" name="Google Shape;118;p17"/>
            <p:cNvSpPr/>
            <p:nvPr/>
          </p:nvSpPr>
          <p:spPr>
            <a:xfrm>
              <a:off x="4602875" y="1889300"/>
              <a:ext cx="1312500" cy="6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Trucks</a:t>
              </a:r>
              <a:endParaRPr/>
            </a:p>
          </p:txBody>
        </p:sp>
        <p:cxnSp>
          <p:nvCxnSpPr>
            <p:cNvPr id="119" name="Google Shape;119;p17"/>
            <p:cNvCxnSpPr/>
            <p:nvPr/>
          </p:nvCxnSpPr>
          <p:spPr>
            <a:xfrm rot="10800000" flipH="1">
              <a:off x="6061475" y="2089500"/>
              <a:ext cx="974400" cy="12300"/>
            </a:xfrm>
            <a:prstGeom prst="straightConnector1">
              <a:avLst/>
            </a:prstGeom>
            <a:noFill/>
            <a:ln w="9525" cap="flat" cmpd="sng">
              <a:solidFill>
                <a:schemeClr val="dk2"/>
              </a:solidFill>
              <a:prstDash val="solid"/>
              <a:round/>
              <a:headEnd type="none" w="med" len="med"/>
              <a:tailEnd type="triangle" w="med" len="med"/>
            </a:ln>
          </p:spPr>
        </p:cxnSp>
        <p:sp>
          <p:nvSpPr>
            <p:cNvPr id="120" name="Google Shape;120;p17"/>
            <p:cNvSpPr/>
            <p:nvPr/>
          </p:nvSpPr>
          <p:spPr>
            <a:xfrm>
              <a:off x="7205052" y="1801650"/>
              <a:ext cx="1503300" cy="7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Truck_Mileage</a:t>
              </a:r>
              <a:endParaRPr/>
            </a:p>
          </p:txBody>
        </p:sp>
        <p:cxnSp>
          <p:nvCxnSpPr>
            <p:cNvPr id="121" name="Google Shape;121;p17"/>
            <p:cNvCxnSpPr/>
            <p:nvPr/>
          </p:nvCxnSpPr>
          <p:spPr>
            <a:xfrm rot="10800000" flipH="1">
              <a:off x="8860650" y="2089650"/>
              <a:ext cx="973500" cy="6000"/>
            </a:xfrm>
            <a:prstGeom prst="straightConnector1">
              <a:avLst/>
            </a:prstGeom>
            <a:noFill/>
            <a:ln w="9525" cap="flat" cmpd="sng">
              <a:solidFill>
                <a:schemeClr val="dk2"/>
              </a:solidFill>
              <a:prstDash val="solid"/>
              <a:round/>
              <a:headEnd type="none" w="med" len="med"/>
              <a:tailEnd type="triangle" w="med" len="med"/>
            </a:ln>
          </p:spPr>
        </p:cxnSp>
        <p:sp>
          <p:nvSpPr>
            <p:cNvPr id="122" name="Google Shape;122;p17"/>
            <p:cNvSpPr/>
            <p:nvPr/>
          </p:nvSpPr>
          <p:spPr>
            <a:xfrm>
              <a:off x="9986452" y="1801650"/>
              <a:ext cx="1503300" cy="7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Avg_mileage</a:t>
              </a:r>
              <a:endParaRPr/>
            </a:p>
          </p:txBody>
        </p:sp>
        <p:cxnSp>
          <p:nvCxnSpPr>
            <p:cNvPr id="123" name="Google Shape;123;p17"/>
            <p:cNvCxnSpPr/>
            <p:nvPr/>
          </p:nvCxnSpPr>
          <p:spPr>
            <a:xfrm>
              <a:off x="7956702" y="2737650"/>
              <a:ext cx="18000" cy="655500"/>
            </a:xfrm>
            <a:prstGeom prst="straightConnector1">
              <a:avLst/>
            </a:prstGeom>
            <a:noFill/>
            <a:ln w="9525" cap="flat" cmpd="sng">
              <a:solidFill>
                <a:schemeClr val="dk2"/>
              </a:solidFill>
              <a:prstDash val="solid"/>
              <a:round/>
              <a:headEnd type="none" w="med" len="med"/>
              <a:tailEnd type="triangle" w="med" len="med"/>
            </a:ln>
          </p:spPr>
        </p:cxnSp>
        <p:sp>
          <p:nvSpPr>
            <p:cNvPr id="124" name="Google Shape;124;p17"/>
            <p:cNvSpPr/>
            <p:nvPr/>
          </p:nvSpPr>
          <p:spPr>
            <a:xfrm>
              <a:off x="7214052" y="3527425"/>
              <a:ext cx="1503300" cy="7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Driver_Mileage</a:t>
              </a:r>
              <a:endParaRPr/>
            </a:p>
          </p:txBody>
        </p:sp>
      </p:grpSp>
      <p:cxnSp>
        <p:nvCxnSpPr>
          <p:cNvPr id="125" name="Google Shape;125;p17"/>
          <p:cNvCxnSpPr/>
          <p:nvPr/>
        </p:nvCxnSpPr>
        <p:spPr>
          <a:xfrm>
            <a:off x="5846400" y="2994775"/>
            <a:ext cx="1635000" cy="139830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17"/>
          <p:cNvCxnSpPr/>
          <p:nvPr/>
        </p:nvCxnSpPr>
        <p:spPr>
          <a:xfrm flipH="1">
            <a:off x="7610502" y="3853825"/>
            <a:ext cx="355200" cy="553200"/>
          </a:xfrm>
          <a:prstGeom prst="straightConnector1">
            <a:avLst/>
          </a:prstGeom>
          <a:noFill/>
          <a:ln w="9525" cap="flat" cmpd="sng">
            <a:solidFill>
              <a:schemeClr val="dk2"/>
            </a:solidFill>
            <a:prstDash val="solid"/>
            <a:round/>
            <a:headEnd type="none" w="med" len="med"/>
            <a:tailEnd type="triangle" w="med" len="med"/>
          </a:ln>
        </p:spPr>
      </p:cxnSp>
      <p:sp>
        <p:nvSpPr>
          <p:cNvPr id="127" name="Google Shape;127;p17"/>
          <p:cNvSpPr/>
          <p:nvPr/>
        </p:nvSpPr>
        <p:spPr>
          <a:xfrm>
            <a:off x="6940150" y="4483225"/>
            <a:ext cx="1312500" cy="69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Risk Factor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17"/>
          <p:cNvSpPr txBox="1">
            <a:spLocks noGrp="1"/>
          </p:cNvSpPr>
          <p:nvPr>
            <p:ph type="title"/>
          </p:nvPr>
        </p:nvSpPr>
        <p:spPr>
          <a:xfrm>
            <a:off x="415650" y="705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dirty="0"/>
              <a:t>Data Cleansing in Tableau Prep</a:t>
            </a:r>
            <a:endParaRPr sz="3900" b="1" dirty="0"/>
          </a:p>
        </p:txBody>
      </p:sp>
      <p:sp>
        <p:nvSpPr>
          <p:cNvPr id="3" name="Text Placeholder 2">
            <a:extLst>
              <a:ext uri="{FF2B5EF4-FFF2-40B4-BE49-F238E27FC236}">
                <a16:creationId xmlns:a16="http://schemas.microsoft.com/office/drawing/2014/main" id="{D5BD8608-7DF5-F442-AFE7-9186B767F3A8}"/>
              </a:ext>
            </a:extLst>
          </p:cNvPr>
          <p:cNvSpPr>
            <a:spLocks noGrp="1"/>
          </p:cNvSpPr>
          <p:nvPr>
            <p:ph type="body" idx="1"/>
          </p:nvPr>
        </p:nvSpPr>
        <p:spPr>
          <a:xfrm>
            <a:off x="246742" y="789863"/>
            <a:ext cx="12046857" cy="814681"/>
          </a:xfrm>
        </p:spPr>
        <p:txBody>
          <a:bodyPr>
            <a:noAutofit/>
          </a:bodyPr>
          <a:lstStyle/>
          <a:p>
            <a:pPr marL="50800" indent="0">
              <a:lnSpc>
                <a:spcPct val="150000"/>
              </a:lnSpc>
              <a:buNone/>
            </a:pPr>
            <a:r>
              <a:rPr lang="en-US" sz="1600" dirty="0"/>
              <a:t>We clean the data in Tableau Prep since we find it is a quicker and easier way to understand the data structure and join all tables.</a:t>
            </a:r>
          </a:p>
        </p:txBody>
      </p:sp>
      <p:pic>
        <p:nvPicPr>
          <p:cNvPr id="5" name="prep" descr="prep">
            <a:hlinkClick r:id="" action="ppaction://media"/>
            <a:extLst>
              <a:ext uri="{FF2B5EF4-FFF2-40B4-BE49-F238E27FC236}">
                <a16:creationId xmlns:a16="http://schemas.microsoft.com/office/drawing/2014/main" id="{081FC2CD-E8B0-6644-8CD9-8DB87720D8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6720" y="1457101"/>
            <a:ext cx="8747352" cy="5195733"/>
          </a:xfrm>
          <a:prstGeom prst="rect">
            <a:avLst/>
          </a:prstGeom>
        </p:spPr>
      </p:pic>
      <p:sp>
        <p:nvSpPr>
          <p:cNvPr id="6" name="TextBox 5">
            <a:extLst>
              <a:ext uri="{FF2B5EF4-FFF2-40B4-BE49-F238E27FC236}">
                <a16:creationId xmlns:a16="http://schemas.microsoft.com/office/drawing/2014/main" id="{9759E272-5FF5-7D42-8DE3-C848227A89EB}"/>
              </a:ext>
            </a:extLst>
          </p:cNvPr>
          <p:cNvSpPr txBox="1"/>
          <p:nvPr/>
        </p:nvSpPr>
        <p:spPr>
          <a:xfrm>
            <a:off x="8476343" y="126274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9469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body" idx="1"/>
          </p:nvPr>
        </p:nvSpPr>
        <p:spPr>
          <a:xfrm>
            <a:off x="283375" y="3432175"/>
            <a:ext cx="4772100" cy="2635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935"/>
              <a:buFont typeface="Arial"/>
              <a:buNone/>
            </a:pPr>
            <a:r>
              <a:rPr lang="en-US" sz="1400" b="1"/>
              <a:t>Insights:</a:t>
            </a:r>
            <a:endParaRPr sz="1400"/>
          </a:p>
          <a:p>
            <a:pPr marL="0" lvl="0" indent="0" algn="l" rtl="0">
              <a:lnSpc>
                <a:spcPct val="150000"/>
              </a:lnSpc>
              <a:spcBef>
                <a:spcPts val="0"/>
              </a:spcBef>
              <a:spcAft>
                <a:spcPts val="0"/>
              </a:spcAft>
              <a:buSzPts val="935"/>
              <a:buNone/>
            </a:pPr>
            <a:r>
              <a:rPr lang="en-US" sz="1400"/>
              <a:t>1.  The histogram shows there is an outlier.</a:t>
            </a:r>
            <a:endParaRPr sz="1400" b="1"/>
          </a:p>
          <a:p>
            <a:pPr marL="0" lvl="0" indent="0" algn="l" rtl="0">
              <a:lnSpc>
                <a:spcPct val="150000"/>
              </a:lnSpc>
              <a:spcBef>
                <a:spcPts val="0"/>
              </a:spcBef>
              <a:spcAft>
                <a:spcPts val="0"/>
              </a:spcAft>
              <a:buSzPts val="935"/>
              <a:buNone/>
            </a:pPr>
            <a:r>
              <a:rPr lang="en-US" sz="1400"/>
              <a:t>2. The bar plot shows that driver A97 is the outlier since the risk factor is higher than that of other drivers.</a:t>
            </a:r>
            <a:endParaRPr sz="1400"/>
          </a:p>
          <a:p>
            <a:pPr marL="0" lvl="0" indent="0" algn="l" rtl="0">
              <a:lnSpc>
                <a:spcPct val="150000"/>
              </a:lnSpc>
              <a:spcBef>
                <a:spcPts val="0"/>
              </a:spcBef>
              <a:spcAft>
                <a:spcPts val="0"/>
              </a:spcAft>
              <a:buSzPts val="935"/>
              <a:buNone/>
            </a:pPr>
            <a:r>
              <a:rPr lang="en-US" sz="1400"/>
              <a:t>3. However, the table indicates that there is no abnormality. All events have different velocities, and the values look reasonable. </a:t>
            </a:r>
            <a:endParaRPr sz="1400"/>
          </a:p>
          <a:p>
            <a:pPr marL="0" lvl="0" indent="0" algn="l" rtl="0">
              <a:lnSpc>
                <a:spcPct val="150000"/>
              </a:lnSpc>
              <a:spcBef>
                <a:spcPts val="0"/>
              </a:spcBef>
              <a:spcAft>
                <a:spcPts val="0"/>
              </a:spcAft>
              <a:buClr>
                <a:schemeClr val="dk1"/>
              </a:buClr>
              <a:buSzPts val="935"/>
              <a:buFont typeface="Arial"/>
              <a:buNone/>
            </a:pPr>
            <a:r>
              <a:rPr lang="en-US" sz="1400" b="1"/>
              <a:t>Results:</a:t>
            </a:r>
            <a:endParaRPr sz="1400" b="1"/>
          </a:p>
          <a:p>
            <a:pPr marL="0" lvl="0" indent="0" algn="l" rtl="0">
              <a:lnSpc>
                <a:spcPct val="150000"/>
              </a:lnSpc>
              <a:spcBef>
                <a:spcPts val="0"/>
              </a:spcBef>
              <a:spcAft>
                <a:spcPts val="0"/>
              </a:spcAft>
              <a:buClr>
                <a:schemeClr val="dk1"/>
              </a:buClr>
              <a:buSzPts val="935"/>
              <a:buFont typeface="Arial"/>
              <a:buNone/>
            </a:pPr>
            <a:r>
              <a:rPr lang="en-US" sz="1400"/>
              <a:t>Based on the evidence, we decide to keep A97 in our analysis.</a:t>
            </a:r>
            <a:endParaRPr sz="1400"/>
          </a:p>
        </p:txBody>
      </p:sp>
      <p:sp>
        <p:nvSpPr>
          <p:cNvPr id="133" name="Google Shape;133;p18"/>
          <p:cNvSpPr txBox="1">
            <a:spLocks noGrp="1"/>
          </p:cNvSpPr>
          <p:nvPr>
            <p:ph type="title"/>
          </p:nvPr>
        </p:nvSpPr>
        <p:spPr>
          <a:xfrm>
            <a:off x="415600" y="3128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Should We Remove the Outlier A97?  </a:t>
            </a:r>
            <a:endParaRPr sz="3900"/>
          </a:p>
          <a:p>
            <a:pPr marL="0" lvl="0" indent="0" algn="ctr" rtl="0">
              <a:spcBef>
                <a:spcPts val="0"/>
              </a:spcBef>
              <a:spcAft>
                <a:spcPts val="0"/>
              </a:spcAft>
              <a:buSzPts val="1300"/>
              <a:buNone/>
            </a:pPr>
            <a:endParaRPr sz="3900" b="1"/>
          </a:p>
        </p:txBody>
      </p:sp>
      <p:pic>
        <p:nvPicPr>
          <p:cNvPr id="134" name="Google Shape;134;p18"/>
          <p:cNvPicPr preferRelativeResize="0"/>
          <p:nvPr/>
        </p:nvPicPr>
        <p:blipFill rotWithShape="1">
          <a:blip r:embed="rId3">
            <a:alphaModFix/>
          </a:blip>
          <a:srcRect t="50191"/>
          <a:stretch/>
        </p:blipFill>
        <p:spPr>
          <a:xfrm>
            <a:off x="174000" y="1220650"/>
            <a:ext cx="4772073" cy="1976124"/>
          </a:xfrm>
          <a:prstGeom prst="rect">
            <a:avLst/>
          </a:prstGeom>
          <a:noFill/>
          <a:ln>
            <a:noFill/>
          </a:ln>
        </p:spPr>
      </p:pic>
      <p:pic>
        <p:nvPicPr>
          <p:cNvPr id="135" name="Google Shape;135;p18"/>
          <p:cNvPicPr preferRelativeResize="0"/>
          <p:nvPr/>
        </p:nvPicPr>
        <p:blipFill>
          <a:blip r:embed="rId4">
            <a:alphaModFix/>
          </a:blip>
          <a:stretch>
            <a:fillRect/>
          </a:stretch>
        </p:blipFill>
        <p:spPr>
          <a:xfrm>
            <a:off x="5088600" y="1220650"/>
            <a:ext cx="7131899" cy="5052926"/>
          </a:xfrm>
          <a:prstGeom prst="rect">
            <a:avLst/>
          </a:prstGeom>
          <a:noFill/>
          <a:ln>
            <a:noFill/>
          </a:ln>
        </p:spPr>
      </p:pic>
      <p:sp>
        <p:nvSpPr>
          <p:cNvPr id="136" name="Google Shape;136;p18"/>
          <p:cNvSpPr/>
          <p:nvPr/>
        </p:nvSpPr>
        <p:spPr>
          <a:xfrm>
            <a:off x="4222500" y="2631400"/>
            <a:ext cx="565500" cy="5655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5449950" y="2869300"/>
            <a:ext cx="465000" cy="465000"/>
          </a:xfrm>
          <a:prstGeom prst="ellipse">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body" idx="1"/>
          </p:nvPr>
        </p:nvSpPr>
        <p:spPr>
          <a:xfrm>
            <a:off x="6661000" y="1925025"/>
            <a:ext cx="5212200" cy="3870300"/>
          </a:xfrm>
          <a:prstGeom prst="rect">
            <a:avLst/>
          </a:prstGeom>
        </p:spPr>
        <p:txBody>
          <a:bodyPr spcFirstLastPara="1" wrap="square" lIns="91425" tIns="45700" rIns="91425" bIns="45700" anchor="t" anchorCtr="0">
            <a:noAutofit/>
          </a:bodyPr>
          <a:lstStyle/>
          <a:p>
            <a:pPr marL="0" lvl="0" indent="0" algn="l" rtl="0">
              <a:lnSpc>
                <a:spcPct val="140000"/>
              </a:lnSpc>
              <a:spcBef>
                <a:spcPts val="0"/>
              </a:spcBef>
              <a:spcAft>
                <a:spcPts val="0"/>
              </a:spcAft>
              <a:buSzPts val="935"/>
              <a:buNone/>
            </a:pPr>
            <a:r>
              <a:rPr lang="en-US" sz="1405" b="1" dirty="0"/>
              <a:t>Insights:</a:t>
            </a:r>
            <a:endParaRPr sz="1405" b="1" dirty="0"/>
          </a:p>
          <a:p>
            <a:pPr marL="0" lvl="0" indent="0" algn="l" rtl="0">
              <a:lnSpc>
                <a:spcPct val="140000"/>
              </a:lnSpc>
              <a:spcBef>
                <a:spcPts val="0"/>
              </a:spcBef>
              <a:spcAft>
                <a:spcPts val="0"/>
              </a:spcAft>
              <a:buSzPts val="935"/>
              <a:buNone/>
            </a:pPr>
            <a:r>
              <a:rPr lang="en-US" sz="1405" dirty="0"/>
              <a:t>1. The bar plot shows the top 10 risky drivers and their truck models.</a:t>
            </a:r>
            <a:endParaRPr sz="1405" dirty="0"/>
          </a:p>
          <a:p>
            <a:pPr marL="0" lvl="0" indent="0" algn="l" rtl="0">
              <a:lnSpc>
                <a:spcPct val="140000"/>
              </a:lnSpc>
              <a:spcBef>
                <a:spcPts val="0"/>
              </a:spcBef>
              <a:spcAft>
                <a:spcPts val="0"/>
              </a:spcAft>
              <a:buSzPts val="935"/>
              <a:buNone/>
            </a:pPr>
            <a:r>
              <a:rPr lang="en-US" sz="1405" dirty="0"/>
              <a:t>2. The table shows further information, such as state, city, abnormal event, and velocity, risk factor of the specific drivers.</a:t>
            </a:r>
            <a:endParaRPr sz="1405" dirty="0"/>
          </a:p>
          <a:p>
            <a:pPr marL="0" lvl="0" indent="0" algn="l" rtl="0">
              <a:lnSpc>
                <a:spcPct val="140000"/>
              </a:lnSpc>
              <a:spcBef>
                <a:spcPts val="0"/>
              </a:spcBef>
              <a:spcAft>
                <a:spcPts val="0"/>
              </a:spcAft>
              <a:buSzPts val="935"/>
              <a:buNone/>
            </a:pPr>
            <a:r>
              <a:rPr lang="en-US" sz="1405" b="1" dirty="0"/>
              <a:t>Recommendation:</a:t>
            </a:r>
            <a:endParaRPr sz="1405" dirty="0"/>
          </a:p>
          <a:p>
            <a:pPr marL="0" lvl="0" indent="0" algn="l" rtl="0">
              <a:lnSpc>
                <a:spcPct val="140000"/>
              </a:lnSpc>
              <a:spcBef>
                <a:spcPts val="0"/>
              </a:spcBef>
              <a:spcAft>
                <a:spcPts val="0"/>
              </a:spcAft>
              <a:buSzPts val="935"/>
              <a:buNone/>
            </a:pPr>
            <a:r>
              <a:rPr lang="en-US" sz="1405" dirty="0"/>
              <a:t>To decrease the number of incidents, the organization may want to track these ten drivers and know their driving behavior. Hence, the organization can head to table to find the detailed information.</a:t>
            </a:r>
            <a:endParaRPr sz="1405" dirty="0"/>
          </a:p>
        </p:txBody>
      </p:sp>
      <p:sp>
        <p:nvSpPr>
          <p:cNvPr id="143" name="Google Shape;143;p19"/>
          <p:cNvSpPr txBox="1">
            <a:spLocks noGrp="1"/>
          </p:cNvSpPr>
          <p:nvPr>
            <p:ph type="title"/>
          </p:nvPr>
        </p:nvSpPr>
        <p:spPr>
          <a:xfrm>
            <a:off x="415600" y="842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Top 10 Risky Drivers</a:t>
            </a:r>
            <a:endParaRPr sz="3900" b="1"/>
          </a:p>
        </p:txBody>
      </p:sp>
      <p:pic>
        <p:nvPicPr>
          <p:cNvPr id="2" name="2" descr="2">
            <a:hlinkClick r:id="" action="ppaction://media"/>
            <a:extLst>
              <a:ext uri="{FF2B5EF4-FFF2-40B4-BE49-F238E27FC236}">
                <a16:creationId xmlns:a16="http://schemas.microsoft.com/office/drawing/2014/main" id="{3CD8A4C9-3D4C-A448-8C02-C986566FF4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1460" y="931946"/>
            <a:ext cx="5967942" cy="5807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415600" y="842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Top 5 Risky Truck Models</a:t>
            </a:r>
            <a:endParaRPr sz="3900" b="1"/>
          </a:p>
        </p:txBody>
      </p:sp>
      <p:pic>
        <p:nvPicPr>
          <p:cNvPr id="150" name="Google Shape;150;p20"/>
          <p:cNvPicPr preferRelativeResize="0"/>
          <p:nvPr/>
        </p:nvPicPr>
        <p:blipFill rotWithShape="1">
          <a:blip r:embed="rId3">
            <a:alphaModFix/>
          </a:blip>
          <a:srcRect t="46700"/>
          <a:stretch/>
        </p:blipFill>
        <p:spPr>
          <a:xfrm>
            <a:off x="76200" y="1714384"/>
            <a:ext cx="8406651" cy="3535391"/>
          </a:xfrm>
          <a:prstGeom prst="rect">
            <a:avLst/>
          </a:prstGeom>
          <a:noFill/>
          <a:ln>
            <a:noFill/>
          </a:ln>
        </p:spPr>
      </p:pic>
      <p:sp>
        <p:nvSpPr>
          <p:cNvPr id="151" name="Google Shape;151;p20"/>
          <p:cNvSpPr txBox="1">
            <a:spLocks noGrp="1"/>
          </p:cNvSpPr>
          <p:nvPr>
            <p:ph type="body" idx="1"/>
          </p:nvPr>
        </p:nvSpPr>
        <p:spPr>
          <a:xfrm>
            <a:off x="8137375" y="2865350"/>
            <a:ext cx="3783300" cy="2014200"/>
          </a:xfrm>
          <a:prstGeom prst="rect">
            <a:avLst/>
          </a:prstGeom>
        </p:spPr>
        <p:txBody>
          <a:bodyPr spcFirstLastPara="1" wrap="square" lIns="91425" tIns="45700" rIns="91425" bIns="45700" anchor="t" anchorCtr="0">
            <a:noAutofit/>
          </a:bodyPr>
          <a:lstStyle/>
          <a:p>
            <a:pPr marL="0" lvl="0" indent="0" algn="l" rtl="0">
              <a:lnSpc>
                <a:spcPct val="140000"/>
              </a:lnSpc>
              <a:spcBef>
                <a:spcPts val="0"/>
              </a:spcBef>
              <a:spcAft>
                <a:spcPts val="0"/>
              </a:spcAft>
              <a:buClr>
                <a:schemeClr val="dk1"/>
              </a:buClr>
              <a:buSzPts val="770"/>
              <a:buFont typeface="Arial"/>
              <a:buNone/>
            </a:pPr>
            <a:endParaRPr sz="1400" b="1"/>
          </a:p>
          <a:p>
            <a:pPr marL="0" lvl="0" indent="0" algn="l" rtl="0">
              <a:lnSpc>
                <a:spcPct val="140000"/>
              </a:lnSpc>
              <a:spcBef>
                <a:spcPts val="0"/>
              </a:spcBef>
              <a:spcAft>
                <a:spcPts val="0"/>
              </a:spcAft>
              <a:buClr>
                <a:schemeClr val="dk1"/>
              </a:buClr>
              <a:buSzPts val="770"/>
              <a:buFont typeface="Arial"/>
              <a:buNone/>
            </a:pPr>
            <a:r>
              <a:rPr lang="en-US" sz="1400" b="1"/>
              <a:t>Insights:</a:t>
            </a:r>
            <a:endParaRPr sz="1400" b="1"/>
          </a:p>
          <a:p>
            <a:pPr marL="0" lvl="0" indent="0" algn="l" rtl="0">
              <a:lnSpc>
                <a:spcPct val="140000"/>
              </a:lnSpc>
              <a:spcBef>
                <a:spcPts val="0"/>
              </a:spcBef>
              <a:spcAft>
                <a:spcPts val="0"/>
              </a:spcAft>
              <a:buClr>
                <a:schemeClr val="dk1"/>
              </a:buClr>
              <a:buSzPts val="770"/>
              <a:buFont typeface="Arial"/>
              <a:buNone/>
            </a:pPr>
            <a:r>
              <a:rPr lang="en-US" sz="1400"/>
              <a:t>1. The plots show the top 5 risky truck models are Caterpillar, Oshkosh, Hino, Peterbilt, and Crane.</a:t>
            </a:r>
            <a:endParaRPr sz="1400"/>
          </a:p>
          <a:p>
            <a:pPr marL="0" lvl="0" indent="0" algn="l" rtl="0">
              <a:lnSpc>
                <a:spcPct val="140000"/>
              </a:lnSpc>
              <a:spcBef>
                <a:spcPts val="0"/>
              </a:spcBef>
              <a:spcAft>
                <a:spcPts val="0"/>
              </a:spcAft>
              <a:buClr>
                <a:schemeClr val="dk1"/>
              </a:buClr>
              <a:buSzPts val="770"/>
              <a:buFont typeface="Arial"/>
              <a:buNone/>
            </a:pPr>
            <a:r>
              <a:rPr lang="en-US" sz="1400"/>
              <a:t>2. The treemap indicates the drivers whose trucks are top 5 dangerous truck models and their riskfactor values.</a:t>
            </a:r>
            <a:endParaRPr sz="1400"/>
          </a:p>
          <a:p>
            <a:pPr marL="0" lvl="0" indent="0" algn="l" rtl="0">
              <a:lnSpc>
                <a:spcPct val="140000"/>
              </a:lnSpc>
              <a:spcBef>
                <a:spcPts val="0"/>
              </a:spcBef>
              <a:spcAft>
                <a:spcPts val="0"/>
              </a:spcAft>
              <a:buClr>
                <a:schemeClr val="dk1"/>
              </a:buClr>
              <a:buSzPts val="770"/>
              <a:buFont typeface="Arial"/>
              <a:buNone/>
            </a:pP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body" idx="1"/>
          </p:nvPr>
        </p:nvSpPr>
        <p:spPr>
          <a:xfrm>
            <a:off x="7056375" y="1491125"/>
            <a:ext cx="5135700" cy="44370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400" b="1"/>
              <a:t>Insights:</a:t>
            </a:r>
            <a:endParaRPr sz="1400" b="1"/>
          </a:p>
          <a:p>
            <a:pPr marL="0" lvl="0" indent="0" algn="l" rtl="0">
              <a:lnSpc>
                <a:spcPct val="150000"/>
              </a:lnSpc>
              <a:spcBef>
                <a:spcPts val="0"/>
              </a:spcBef>
              <a:spcAft>
                <a:spcPts val="0"/>
              </a:spcAft>
              <a:buClr>
                <a:schemeClr val="dk1"/>
              </a:buClr>
              <a:buSzPts val="1100"/>
              <a:buFont typeface="Arial"/>
              <a:buNone/>
            </a:pPr>
            <a:r>
              <a:rPr lang="en-US" sz="1400"/>
              <a:t>1. The map shows the count of events in each city. The larger circle and the darker color mean the number of abnormal events in that city is higher. For example, Santa Rosa has the highest number of abnormal events. </a:t>
            </a:r>
            <a:endParaRPr sz="1400"/>
          </a:p>
          <a:p>
            <a:pPr marL="0" lvl="0" indent="0" algn="l" rtl="0">
              <a:lnSpc>
                <a:spcPct val="150000"/>
              </a:lnSpc>
              <a:spcBef>
                <a:spcPts val="0"/>
              </a:spcBef>
              <a:spcAft>
                <a:spcPts val="0"/>
              </a:spcAft>
              <a:buClr>
                <a:schemeClr val="dk1"/>
              </a:buClr>
              <a:buSzPts val="1100"/>
              <a:buFont typeface="Arial"/>
              <a:buNone/>
            </a:pPr>
            <a:r>
              <a:rPr lang="en-US" sz="1400"/>
              <a:t>2. We can know which events occur most often in the selected city from the packed bubble chart.</a:t>
            </a:r>
            <a:endParaRPr sz="1400"/>
          </a:p>
          <a:p>
            <a:pPr marL="0" lvl="0" indent="0" algn="l" rtl="0">
              <a:lnSpc>
                <a:spcPct val="150000"/>
              </a:lnSpc>
              <a:spcBef>
                <a:spcPts val="0"/>
              </a:spcBef>
              <a:spcAft>
                <a:spcPts val="0"/>
              </a:spcAft>
              <a:buClr>
                <a:schemeClr val="dk1"/>
              </a:buClr>
              <a:buSzPts val="1100"/>
              <a:buFont typeface="Arial"/>
              <a:buNone/>
            </a:pPr>
            <a:r>
              <a:rPr lang="en-US" sz="1400"/>
              <a:t>3. At the same time, the bar chart shows the drivers' information in the selected city.</a:t>
            </a:r>
            <a:endParaRPr sz="1400"/>
          </a:p>
          <a:p>
            <a:pPr marL="0" lvl="0" indent="0" algn="l" rtl="0">
              <a:lnSpc>
                <a:spcPct val="150000"/>
              </a:lnSpc>
              <a:spcBef>
                <a:spcPts val="0"/>
              </a:spcBef>
              <a:spcAft>
                <a:spcPts val="0"/>
              </a:spcAft>
              <a:buClr>
                <a:schemeClr val="dk1"/>
              </a:buClr>
              <a:buSzPts val="1100"/>
              <a:buFont typeface="Arial"/>
              <a:buNone/>
            </a:pPr>
            <a:r>
              <a:rPr lang="en-US" sz="1400" b="1"/>
              <a:t>Recommendation:</a:t>
            </a:r>
            <a:endParaRPr sz="1400"/>
          </a:p>
          <a:p>
            <a:pPr marL="0" lvl="0" indent="0" algn="l" rtl="0">
              <a:lnSpc>
                <a:spcPct val="150000"/>
              </a:lnSpc>
              <a:spcBef>
                <a:spcPts val="0"/>
              </a:spcBef>
              <a:spcAft>
                <a:spcPts val="0"/>
              </a:spcAft>
              <a:buClr>
                <a:schemeClr val="dk1"/>
              </a:buClr>
              <a:buSzPts val="1100"/>
              <a:buFont typeface="Arial"/>
              <a:buNone/>
            </a:pPr>
            <a:r>
              <a:rPr lang="en-US" sz="1400"/>
              <a:t>The organization can develop strategies for each city to reduce incidents based on the proportion of event type. </a:t>
            </a:r>
            <a:endParaRPr sz="1400" b="1">
              <a:solidFill>
                <a:srgbClr val="000000"/>
              </a:solidFill>
            </a:endParaRPr>
          </a:p>
        </p:txBody>
      </p:sp>
      <p:sp>
        <p:nvSpPr>
          <p:cNvPr id="157" name="Google Shape;157;p21"/>
          <p:cNvSpPr txBox="1">
            <a:spLocks noGrp="1"/>
          </p:cNvSpPr>
          <p:nvPr>
            <p:ph type="title"/>
          </p:nvPr>
        </p:nvSpPr>
        <p:spPr>
          <a:xfrm>
            <a:off x="415600" y="84233"/>
            <a:ext cx="11360700" cy="99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1300"/>
              <a:buNone/>
            </a:pPr>
            <a:r>
              <a:rPr lang="en-US" sz="3900" b="1"/>
              <a:t>Geographical Analysis</a:t>
            </a:r>
            <a:endParaRPr sz="3900" b="1"/>
          </a:p>
        </p:txBody>
      </p:sp>
      <p:pic>
        <p:nvPicPr>
          <p:cNvPr id="2" name="3" descr="3">
            <a:hlinkClick r:id="" action="ppaction://media"/>
            <a:extLst>
              <a:ext uri="{FF2B5EF4-FFF2-40B4-BE49-F238E27FC236}">
                <a16:creationId xmlns:a16="http://schemas.microsoft.com/office/drawing/2014/main" id="{F88DA285-B999-1C4C-AB24-7397C0F165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362" y="1050859"/>
            <a:ext cx="6843864" cy="5371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818</Words>
  <Application>Microsoft Office PowerPoint</Application>
  <PresentationFormat>Widescreen</PresentationFormat>
  <Paragraphs>89</Paragraphs>
  <Slides>12</Slides>
  <Notes>11</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BIG DATA PROJECT  RISK FACTOR ANALYSIS</vt:lpstr>
      <vt:lpstr>Problem Statement</vt:lpstr>
      <vt:lpstr>PowerPoint Presentation</vt:lpstr>
      <vt:lpstr>About the Dataset</vt:lpstr>
      <vt:lpstr>Data Cleansing in Tableau Prep</vt:lpstr>
      <vt:lpstr>Should We Remove the Outlier A97?   </vt:lpstr>
      <vt:lpstr>Top 10 Risky Drivers</vt:lpstr>
      <vt:lpstr>Top 5 Risky Truck Models</vt:lpstr>
      <vt:lpstr>Geographical Analysis</vt:lpstr>
      <vt:lpstr>New Table for Regression</vt:lpstr>
      <vt:lpstr>Predict the Scaled Risk Factor For Drivers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 </dc:title>
  <cp:lastModifiedBy>Ballakuraya, Ranjitha Shivaprasad</cp:lastModifiedBy>
  <cp:revision>7</cp:revision>
  <dcterms:modified xsi:type="dcterms:W3CDTF">2021-05-31T14:14:21Z</dcterms:modified>
</cp:coreProperties>
</file>